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7"/>
  </p:notesMasterIdLst>
  <p:sldIdLst>
    <p:sldId id="256" r:id="rId2"/>
    <p:sldId id="260" r:id="rId3"/>
    <p:sldId id="259" r:id="rId4"/>
    <p:sldId id="257" r:id="rId5"/>
    <p:sldId id="262" r:id="rId6"/>
    <p:sldId id="297" r:id="rId7"/>
    <p:sldId id="298" r:id="rId8"/>
    <p:sldId id="299" r:id="rId9"/>
    <p:sldId id="300" r:id="rId10"/>
    <p:sldId id="302" r:id="rId11"/>
    <p:sldId id="301" r:id="rId12"/>
    <p:sldId id="303" r:id="rId13"/>
    <p:sldId id="271" r:id="rId14"/>
    <p:sldId id="258" r:id="rId15"/>
    <p:sldId id="273" r:id="rId16"/>
  </p:sldIdLst>
  <p:sldSz cx="9144000" cy="5143500" type="screen16x9"/>
  <p:notesSz cx="6858000" cy="9144000"/>
  <p:embeddedFontLst>
    <p:embeddedFont>
      <p:font typeface="Exo 2" panose="020B0604020202020204" charset="0"/>
      <p:regular r:id="rId18"/>
      <p:bold r:id="rId19"/>
      <p:italic r:id="rId20"/>
      <p:boldItalic r:id="rId21"/>
    </p:embeddedFont>
    <p:embeddedFont>
      <p:font typeface="Fira Sans Extra Condensed Medium" panose="020B0604020202020204" charset="0"/>
      <p:regular r:id="rId22"/>
      <p:bold r:id="rId23"/>
      <p:italic r:id="rId24"/>
      <p:boldItalic r:id="rId25"/>
    </p:embeddedFont>
    <p:embeddedFont>
      <p:font typeface="Roboto Condensed Light" panose="020B0604020202020204" charset="0"/>
      <p:regular r:id="rId26"/>
      <p:bold r:id="rId27"/>
      <p:italic r:id="rId28"/>
      <p:boldItalic r:id="rId29"/>
    </p:embeddedFont>
    <p:embeddedFont>
      <p:font typeface="Squada One"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572B0E-C1B2-4DC6-886A-5D0A3DB18A82}">
  <a:tblStyle styleId="{42572B0E-C1B2-4DC6-886A-5D0A3DB18A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3" autoAdjust="0"/>
    <p:restoredTop sz="94660"/>
  </p:normalViewPr>
  <p:slideViewPr>
    <p:cSldViewPr snapToGrid="0">
      <p:cViewPr varScale="1">
        <p:scale>
          <a:sx n="87" d="100"/>
          <a:sy n="87" d="100"/>
        </p:scale>
        <p:origin x="16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92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023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233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61" r:id="rId6"/>
    <p:sldLayoutId id="2147483663" r:id="rId7"/>
    <p:sldLayoutId id="2147483670" r:id="rId8"/>
    <p:sldLayoutId id="214748367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lvl="0"/>
            <a:r>
              <a:rPr lang="en-US" sz="9600" dirty="0" err="1">
                <a:solidFill>
                  <a:schemeClr val="tx1">
                    <a:lumMod val="85000"/>
                    <a:lumOff val="15000"/>
                  </a:schemeClr>
                </a:solidFill>
              </a:rPr>
              <a:t>InDez</a:t>
            </a:r>
            <a:br>
              <a:rPr lang="en-US" sz="9600" dirty="0">
                <a:solidFill>
                  <a:schemeClr val="tx1">
                    <a:lumMod val="85000"/>
                    <a:lumOff val="15000"/>
                  </a:schemeClr>
                </a:solidFill>
              </a:rPr>
            </a:br>
            <a:r>
              <a:rPr lang="en-US" sz="2000" dirty="0">
                <a:solidFill>
                  <a:schemeClr val="tx1">
                    <a:lumMod val="85000"/>
                    <a:lumOff val="15000"/>
                  </a:schemeClr>
                </a:solidFill>
              </a:rPr>
              <a:t>            -An augmented reality-based application</a:t>
            </a:r>
            <a:endParaRPr sz="2000" dirty="0">
              <a:solidFill>
                <a:srgbClr val="434343"/>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5E13D8DD-DCAA-4EE4-ADE6-C19ABD71AFE1}"/>
              </a:ext>
            </a:extLst>
          </p:cNvPr>
          <p:cNvSpPr>
            <a:spLocks noGrp="1"/>
          </p:cNvSpPr>
          <p:nvPr>
            <p:ph type="subTitle" idx="1"/>
          </p:nvPr>
        </p:nvSpPr>
        <p:spPr>
          <a:xfrm>
            <a:off x="0" y="1070517"/>
            <a:ext cx="5943600" cy="3971227"/>
          </a:xfrm>
        </p:spPr>
        <p:txBody>
          <a:bodyPr/>
          <a:lstStyle/>
          <a:p>
            <a:pPr marL="495300" indent="-342900" algn="l" fontAlgn="base">
              <a:buFont typeface="Arial" panose="020B0604020202020204" pitchFamily="34" charset="0"/>
              <a:buChar char="•"/>
            </a:pPr>
            <a:r>
              <a:rPr lang="en-US" sz="2000" dirty="0"/>
              <a:t>Users can drag and drop augmented furniture in their room which will be  able to see using phones camera</a:t>
            </a:r>
          </a:p>
          <a:p>
            <a:pPr marL="495300" indent="-342900" algn="l" fontAlgn="base">
              <a:buFont typeface="Arial" panose="020B0604020202020204" pitchFamily="34" charset="0"/>
              <a:buChar char="•"/>
            </a:pPr>
            <a:endParaRPr lang="en-US" sz="2000" dirty="0"/>
          </a:p>
          <a:p>
            <a:pPr marL="495300" indent="-342900" algn="l" fontAlgn="base">
              <a:buFont typeface="Arial" panose="020B0604020202020204" pitchFamily="34" charset="0"/>
              <a:buChar char="•"/>
            </a:pPr>
            <a:r>
              <a:rPr lang="en-US" sz="2000" dirty="0"/>
              <a:t>Users  can change the position of the  furniture</a:t>
            </a:r>
          </a:p>
          <a:p>
            <a:pPr marL="495300" indent="-342900" algn="l" fontAlgn="base">
              <a:buFont typeface="Arial" panose="020B0604020202020204" pitchFamily="34" charset="0"/>
              <a:buChar char="•"/>
            </a:pPr>
            <a:endParaRPr lang="en-US" sz="2000" dirty="0"/>
          </a:p>
          <a:p>
            <a:pPr marL="495300" indent="-342900" algn="l" fontAlgn="base">
              <a:buFont typeface="Arial" panose="020B0604020202020204" pitchFamily="34" charset="0"/>
              <a:buChar char="•"/>
            </a:pPr>
            <a:r>
              <a:rPr lang="en-US" sz="2000" dirty="0"/>
              <a:t>Users  can change the size of the furniture</a:t>
            </a:r>
          </a:p>
          <a:p>
            <a:pPr marL="495300" indent="-342900" algn="l" fontAlgn="base">
              <a:buFont typeface="Arial" panose="020B0604020202020204" pitchFamily="34" charset="0"/>
              <a:buChar char="•"/>
            </a:pPr>
            <a:endParaRPr lang="en-US" sz="2000" dirty="0"/>
          </a:p>
          <a:p>
            <a:pPr marL="495300" indent="-342900" algn="l" fontAlgn="base">
              <a:buFont typeface="Arial" panose="020B0604020202020204" pitchFamily="34" charset="0"/>
              <a:buChar char="•"/>
            </a:pPr>
            <a:r>
              <a:rPr lang="en-US" sz="2000" dirty="0"/>
              <a:t>Users  can change the color of the furniture</a:t>
            </a:r>
          </a:p>
          <a:p>
            <a:pPr marL="495300" indent="-342900" algn="l" fontAlgn="base">
              <a:buFont typeface="Arial" panose="020B0604020202020204" pitchFamily="34" charset="0"/>
              <a:buChar char="•"/>
            </a:pPr>
            <a:endParaRPr lang="en-US" sz="2000" dirty="0"/>
          </a:p>
          <a:p>
            <a:pPr marL="495300" indent="-342900" algn="l" fontAlgn="base">
              <a:buFont typeface="Arial" panose="020B0604020202020204" pitchFamily="34" charset="0"/>
              <a:buChar char="•"/>
            </a:pPr>
            <a:r>
              <a:rPr lang="en-US" sz="2000" dirty="0"/>
              <a:t>Users  can change the color  of the walls and the</a:t>
            </a:r>
          </a:p>
          <a:p>
            <a:pPr marL="152400" indent="0" algn="l" fontAlgn="base"/>
            <a:r>
              <a:rPr lang="en-US" sz="2000" dirty="0"/>
              <a:t>      floor</a:t>
            </a:r>
          </a:p>
          <a:p>
            <a:endParaRPr lang="en-US" dirty="0"/>
          </a:p>
        </p:txBody>
      </p:sp>
      <p:sp>
        <p:nvSpPr>
          <p:cNvPr id="5" name="TextBox 4">
            <a:extLst>
              <a:ext uri="{FF2B5EF4-FFF2-40B4-BE49-F238E27FC236}">
                <a16:creationId xmlns:a16="http://schemas.microsoft.com/office/drawing/2014/main" id="{C46A4A67-7DEE-4684-AA56-C9E3A3D77C36}"/>
              </a:ext>
            </a:extLst>
          </p:cNvPr>
          <p:cNvSpPr txBox="1"/>
          <p:nvPr/>
        </p:nvSpPr>
        <p:spPr>
          <a:xfrm>
            <a:off x="1226634" y="223025"/>
            <a:ext cx="1868565" cy="584775"/>
          </a:xfrm>
          <a:prstGeom prst="rect">
            <a:avLst/>
          </a:prstGeom>
          <a:noFill/>
        </p:spPr>
        <p:txBody>
          <a:bodyPr wrap="square" rtlCol="0">
            <a:spAutoFit/>
          </a:bodyPr>
          <a:lstStyle/>
          <a:p>
            <a:r>
              <a:rPr lang="en-US" sz="3200" dirty="0">
                <a:solidFill>
                  <a:srgbClr val="0070C0"/>
                </a:solidFill>
              </a:rPr>
              <a:t>Features</a:t>
            </a:r>
          </a:p>
        </p:txBody>
      </p:sp>
    </p:spTree>
    <p:extLst>
      <p:ext uri="{BB962C8B-B14F-4D97-AF65-F5344CB8AC3E}">
        <p14:creationId xmlns:p14="http://schemas.microsoft.com/office/powerpoint/2010/main" val="378467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Motivation</a:t>
            </a:r>
            <a:endParaRPr dirty="0"/>
          </a:p>
        </p:txBody>
      </p:sp>
      <p:sp>
        <p:nvSpPr>
          <p:cNvPr id="397" name="Google Shape;397;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398" name="Google Shape;398;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83780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0DED80F-3EAF-49E8-AE79-13616E3807B7}"/>
              </a:ext>
            </a:extLst>
          </p:cNvPr>
          <p:cNvSpPr>
            <a:spLocks noGrp="1"/>
          </p:cNvSpPr>
          <p:nvPr>
            <p:ph type="subTitle" idx="1"/>
          </p:nvPr>
        </p:nvSpPr>
        <p:spPr>
          <a:xfrm>
            <a:off x="0" y="903249"/>
            <a:ext cx="8631044" cy="3880624"/>
          </a:xfrm>
        </p:spPr>
        <p:txBody>
          <a:bodyPr/>
          <a:lstStyle/>
          <a:p>
            <a:pPr marL="495300" indent="-342900" algn="l">
              <a:buFont typeface="Arial" panose="020B0604020202020204" pitchFamily="34" charset="0"/>
              <a:buChar char="•"/>
            </a:pPr>
            <a:r>
              <a:rPr lang="en-US" sz="2200" dirty="0"/>
              <a:t>Furniture placement in the room can be a very confusing task.</a:t>
            </a:r>
          </a:p>
          <a:p>
            <a:pPr marL="495300" indent="-342900" algn="l">
              <a:buFont typeface="Arial" panose="020B0604020202020204" pitchFamily="34" charset="0"/>
              <a:buChar char="•"/>
            </a:pPr>
            <a:endParaRPr lang="en-US" sz="2200" dirty="0"/>
          </a:p>
          <a:p>
            <a:pPr marL="495300" indent="-342900" algn="l">
              <a:buFont typeface="Arial" panose="020B0604020202020204" pitchFamily="34" charset="0"/>
              <a:buChar char="•"/>
            </a:pPr>
            <a:r>
              <a:rPr lang="en-US" sz="2200" dirty="0"/>
              <a:t>One can hire interior designers. </a:t>
            </a:r>
          </a:p>
          <a:p>
            <a:pPr marL="495300" indent="-342900" algn="l">
              <a:buFont typeface="Arial" panose="020B0604020202020204" pitchFamily="34" charset="0"/>
              <a:buChar char="•"/>
            </a:pPr>
            <a:endParaRPr lang="en-US" sz="2200" dirty="0"/>
          </a:p>
          <a:p>
            <a:pPr marL="495300" indent="-342900" algn="l">
              <a:buFont typeface="Arial" panose="020B0604020202020204" pitchFamily="34" charset="0"/>
              <a:buChar char="•"/>
            </a:pPr>
            <a:r>
              <a:rPr lang="en-US" sz="2200" dirty="0"/>
              <a:t>Visit the house and make a plan .</a:t>
            </a:r>
          </a:p>
          <a:p>
            <a:pPr marL="495300" indent="-342900" algn="l">
              <a:buFont typeface="Arial" panose="020B0604020202020204" pitchFamily="34" charset="0"/>
              <a:buChar char="•"/>
            </a:pPr>
            <a:endParaRPr lang="en-US" sz="2200" dirty="0"/>
          </a:p>
          <a:p>
            <a:pPr marL="495300" indent="-342900" algn="l">
              <a:buFont typeface="Arial" panose="020B0604020202020204" pitchFamily="34" charset="0"/>
              <a:buChar char="•"/>
            </a:pPr>
            <a:r>
              <a:rPr lang="en-US" sz="2200" dirty="0"/>
              <a:t>Don’t look exactly the same as what their designer has explained.</a:t>
            </a:r>
          </a:p>
          <a:p>
            <a:pPr marL="495300" indent="-342900" algn="l">
              <a:buFont typeface="Arial" panose="020B0604020202020204" pitchFamily="34" charset="0"/>
              <a:buChar char="•"/>
            </a:pPr>
            <a:endParaRPr lang="en-US" sz="2200" dirty="0"/>
          </a:p>
          <a:p>
            <a:pPr marL="495300" indent="-342900" algn="l">
              <a:buFont typeface="Arial" panose="020B0604020202020204" pitchFamily="34" charset="0"/>
              <a:buChar char="•"/>
            </a:pPr>
            <a:r>
              <a:rPr lang="en-US" sz="2200" dirty="0"/>
              <a:t>Sometimes designers have to change their plan. </a:t>
            </a:r>
          </a:p>
          <a:p>
            <a:pPr marL="495300" indent="-342900" algn="l">
              <a:buFont typeface="Arial" panose="020B0604020202020204" pitchFamily="34" charset="0"/>
              <a:buChar char="•"/>
            </a:pPr>
            <a:endParaRPr lang="en-US" sz="2200" dirty="0"/>
          </a:p>
          <a:p>
            <a:pPr marL="495300" indent="-342900" algn="l">
              <a:buFont typeface="Arial" panose="020B0604020202020204" pitchFamily="34" charset="0"/>
              <a:buChar char="•"/>
            </a:pPr>
            <a:r>
              <a:rPr lang="en-US" sz="2200" dirty="0"/>
              <a:t>Most people can’t hire designers</a:t>
            </a:r>
            <a:r>
              <a:rPr lang="en-US" sz="2400" dirty="0"/>
              <a:t>.</a:t>
            </a:r>
          </a:p>
        </p:txBody>
      </p:sp>
      <p:sp>
        <p:nvSpPr>
          <p:cNvPr id="5" name="TextBox 4">
            <a:extLst>
              <a:ext uri="{FF2B5EF4-FFF2-40B4-BE49-F238E27FC236}">
                <a16:creationId xmlns:a16="http://schemas.microsoft.com/office/drawing/2014/main" id="{06D5A2A3-E7F8-4FBE-AF8A-026F66D84882}"/>
              </a:ext>
            </a:extLst>
          </p:cNvPr>
          <p:cNvSpPr txBox="1"/>
          <p:nvPr/>
        </p:nvSpPr>
        <p:spPr>
          <a:xfrm>
            <a:off x="869794" y="98017"/>
            <a:ext cx="3445728" cy="584775"/>
          </a:xfrm>
          <a:prstGeom prst="rect">
            <a:avLst/>
          </a:prstGeom>
          <a:noFill/>
        </p:spPr>
        <p:txBody>
          <a:bodyPr wrap="square" rtlCol="0">
            <a:spAutoFit/>
          </a:bodyPr>
          <a:lstStyle/>
          <a:p>
            <a:r>
              <a:rPr lang="en-US" sz="3200" dirty="0">
                <a:solidFill>
                  <a:srgbClr val="0070C0"/>
                </a:solidFill>
              </a:rPr>
              <a:t>Motivation</a:t>
            </a:r>
          </a:p>
        </p:txBody>
      </p:sp>
    </p:spTree>
    <p:extLst>
      <p:ext uri="{BB962C8B-B14F-4D97-AF65-F5344CB8AC3E}">
        <p14:creationId xmlns:p14="http://schemas.microsoft.com/office/powerpoint/2010/main" val="155946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Work Plan</a:t>
            </a:r>
            <a:endParaRPr dirty="0"/>
          </a:p>
        </p:txBody>
      </p:sp>
      <p:sp>
        <p:nvSpPr>
          <p:cNvPr id="397" name="Google Shape;397;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cxnSp>
        <p:nvCxnSpPr>
          <p:cNvPr id="398" name="Google Shape;398;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rgbClr val="00B0F0"/>
                </a:solidFill>
              </a:rPr>
              <a:t>Work Plan</a:t>
            </a:r>
            <a:endParaRPr sz="3200" dirty="0">
              <a:solidFill>
                <a:srgbClr val="00B0F0"/>
              </a:solidFill>
            </a:endParaRPr>
          </a:p>
        </p:txBody>
      </p:sp>
      <p:sp>
        <p:nvSpPr>
          <p:cNvPr id="154" name="Google Shape;154;p30"/>
          <p:cNvSpPr txBox="1">
            <a:spLocks noGrp="1"/>
          </p:cNvSpPr>
          <p:nvPr>
            <p:ph type="subTitle" idx="13"/>
          </p:nvPr>
        </p:nvSpPr>
        <p:spPr>
          <a:xfrm>
            <a:off x="0" y="1622677"/>
            <a:ext cx="2364746" cy="572400"/>
          </a:xfrm>
          <a:prstGeom prst="rect">
            <a:avLst/>
          </a:prstGeom>
        </p:spPr>
        <p:txBody>
          <a:bodyPr spcFirstLastPara="1" wrap="square" lIns="91425" tIns="91425" rIns="91425" bIns="91425" anchor="t" anchorCtr="0">
            <a:noAutofit/>
          </a:bodyPr>
          <a:lstStyle/>
          <a:p>
            <a:pPr marL="0" lvl="0" indent="0"/>
            <a:r>
              <a:rPr lang="en-US" sz="1200" dirty="0"/>
              <a:t>Learn Unity  and C#</a:t>
            </a:r>
            <a:endParaRPr sz="1200" dirty="0"/>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dirty="0"/>
              <a:t>1-3</a:t>
            </a:r>
            <a:endParaRPr sz="2800" dirty="0"/>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dirty="0"/>
              <a:t>3-8</a:t>
            </a:r>
            <a:endParaRPr sz="2800" dirty="0"/>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dirty="0"/>
              <a:t>3-5</a:t>
            </a:r>
            <a:endParaRPr sz="2800" dirty="0"/>
          </a:p>
        </p:txBody>
      </p:sp>
      <p:cxnSp>
        <p:nvCxnSpPr>
          <p:cNvPr id="159" name="Google Shape;159;p30"/>
          <p:cNvCxnSpPr>
            <a:cxnSpLocks/>
          </p:cNvCxnSpPr>
          <p:nvPr/>
        </p:nvCxnSpPr>
        <p:spPr>
          <a:xfrm>
            <a:off x="6742894" y="1737503"/>
            <a:ext cx="0" cy="3403512"/>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810498" y="191422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4-7</a:t>
            </a:r>
            <a:endParaRPr sz="2800" dirty="0"/>
          </a:p>
        </p:txBody>
      </p:sp>
      <p:sp>
        <p:nvSpPr>
          <p:cNvPr id="161" name="Google Shape;161;p30"/>
          <p:cNvSpPr txBox="1">
            <a:spLocks noGrp="1"/>
          </p:cNvSpPr>
          <p:nvPr>
            <p:ph type="title" idx="7"/>
          </p:nvPr>
        </p:nvSpPr>
        <p:spPr>
          <a:xfrm>
            <a:off x="5758275" y="2710896"/>
            <a:ext cx="1124423"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7-10</a:t>
            </a:r>
            <a:endParaRPr sz="2800" dirty="0"/>
          </a:p>
        </p:txBody>
      </p:sp>
      <p:sp>
        <p:nvSpPr>
          <p:cNvPr id="162" name="Google Shape;162;p30"/>
          <p:cNvSpPr txBox="1">
            <a:spLocks noGrp="1"/>
          </p:cNvSpPr>
          <p:nvPr>
            <p:ph type="title" idx="8"/>
          </p:nvPr>
        </p:nvSpPr>
        <p:spPr>
          <a:xfrm>
            <a:off x="5743592" y="346296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11-14</a:t>
            </a:r>
            <a:endParaRPr sz="2800" dirty="0"/>
          </a:p>
        </p:txBody>
      </p:sp>
      <p:sp>
        <p:nvSpPr>
          <p:cNvPr id="164" name="Google Shape;164;p30"/>
          <p:cNvSpPr txBox="1">
            <a:spLocks noGrp="1"/>
          </p:cNvSpPr>
          <p:nvPr>
            <p:ph type="subTitle" idx="15"/>
          </p:nvPr>
        </p:nvSpPr>
        <p:spPr>
          <a:xfrm>
            <a:off x="-14596" y="2596156"/>
            <a:ext cx="2379342" cy="572400"/>
          </a:xfrm>
          <a:prstGeom prst="rect">
            <a:avLst/>
          </a:prstGeom>
        </p:spPr>
        <p:txBody>
          <a:bodyPr spcFirstLastPara="1" wrap="square" lIns="91425" tIns="91425" rIns="91425" bIns="91425" anchor="t" anchorCtr="0">
            <a:noAutofit/>
          </a:bodyPr>
          <a:lstStyle/>
          <a:p>
            <a:pPr marL="0" lvl="0" indent="0"/>
            <a:r>
              <a:rPr lang="en-US" sz="1400" dirty="0"/>
              <a:t>Prepare SRS Report</a:t>
            </a:r>
            <a:endParaRPr sz="1400" dirty="0"/>
          </a:p>
        </p:txBody>
      </p:sp>
      <p:sp>
        <p:nvSpPr>
          <p:cNvPr id="165" name="Google Shape;165;p30"/>
          <p:cNvSpPr txBox="1">
            <a:spLocks noGrp="1"/>
          </p:cNvSpPr>
          <p:nvPr>
            <p:ph type="ctrTitle" idx="16"/>
          </p:nvPr>
        </p:nvSpPr>
        <p:spPr>
          <a:xfrm>
            <a:off x="6811558" y="2042878"/>
            <a:ext cx="1974300" cy="577800"/>
          </a:xfrm>
          <a:prstGeom prst="rect">
            <a:avLst/>
          </a:prstGeom>
        </p:spPr>
        <p:txBody>
          <a:bodyPr spcFirstLastPara="1" wrap="square" lIns="91425" tIns="91425" rIns="91425" bIns="91425" anchor="b" anchorCtr="0">
            <a:noAutofit/>
          </a:bodyPr>
          <a:lstStyle/>
          <a:p>
            <a:pPr lvl="0"/>
            <a:r>
              <a:rPr lang="en-US" b="0" dirty="0"/>
              <a:t>Apply Ground Plane Detection in our project</a:t>
            </a:r>
            <a:endParaRPr dirty="0"/>
          </a:p>
        </p:txBody>
      </p:sp>
      <p:sp>
        <p:nvSpPr>
          <p:cNvPr id="167" name="Google Shape;167;p30"/>
          <p:cNvSpPr txBox="1">
            <a:spLocks noGrp="1"/>
          </p:cNvSpPr>
          <p:nvPr>
            <p:ph type="ctrTitle" idx="18"/>
          </p:nvPr>
        </p:nvSpPr>
        <p:spPr>
          <a:xfrm>
            <a:off x="6797348" y="2677234"/>
            <a:ext cx="2332441" cy="709741"/>
          </a:xfrm>
          <a:prstGeom prst="rect">
            <a:avLst/>
          </a:prstGeom>
        </p:spPr>
        <p:txBody>
          <a:bodyPr spcFirstLastPara="1" wrap="square" lIns="91425" tIns="91425" rIns="91425" bIns="91425" anchor="b" anchorCtr="0">
            <a:noAutofit/>
          </a:bodyPr>
          <a:lstStyle/>
          <a:p>
            <a:pPr lvl="0"/>
            <a:r>
              <a:rPr lang="en-US" b="0" dirty="0"/>
              <a:t>Add transitioning , scaling, rotating characteristics</a:t>
            </a:r>
            <a:endParaRPr dirty="0"/>
          </a:p>
        </p:txBody>
      </p:sp>
      <p:sp>
        <p:nvSpPr>
          <p:cNvPr id="169" name="Google Shape;169;p30"/>
          <p:cNvSpPr txBox="1">
            <a:spLocks noGrp="1"/>
          </p:cNvSpPr>
          <p:nvPr>
            <p:ph type="ctrTitle" idx="20"/>
          </p:nvPr>
        </p:nvSpPr>
        <p:spPr>
          <a:xfrm>
            <a:off x="6818995" y="3536175"/>
            <a:ext cx="1974300" cy="577800"/>
          </a:xfrm>
          <a:prstGeom prst="rect">
            <a:avLst/>
          </a:prstGeom>
        </p:spPr>
        <p:txBody>
          <a:bodyPr spcFirstLastPara="1" wrap="square" lIns="91425" tIns="91425" rIns="91425" bIns="91425" anchor="b" anchorCtr="0">
            <a:noAutofit/>
          </a:bodyPr>
          <a:lstStyle/>
          <a:p>
            <a:pPr lvl="0"/>
            <a:r>
              <a:rPr lang="en-US" b="0" dirty="0"/>
              <a:t>Add color and texture edition features</a:t>
            </a:r>
            <a:endParaRPr dirty="0"/>
          </a:p>
        </p:txBody>
      </p:sp>
      <p:sp>
        <p:nvSpPr>
          <p:cNvPr id="28" name="Title 4">
            <a:extLst>
              <a:ext uri="{FF2B5EF4-FFF2-40B4-BE49-F238E27FC236}">
                <a16:creationId xmlns:a16="http://schemas.microsoft.com/office/drawing/2014/main" id="{27148C40-F12D-4844-BA18-25A28F5B64B9}"/>
              </a:ext>
            </a:extLst>
          </p:cNvPr>
          <p:cNvSpPr>
            <a:spLocks noGrp="1"/>
          </p:cNvSpPr>
          <p:nvPr>
            <p:ph type="subTitle" idx="1"/>
          </p:nvPr>
        </p:nvSpPr>
        <p:spPr>
          <a:xfrm>
            <a:off x="0" y="548626"/>
            <a:ext cx="2379342" cy="571500"/>
          </a:xfrm>
        </p:spPr>
        <p:txBody>
          <a:bodyPr/>
          <a:lstStyle/>
          <a:p>
            <a:r>
              <a:rPr lang="en-US" sz="1400" dirty="0"/>
              <a:t>Analyzing and Specifying ideas</a:t>
            </a:r>
          </a:p>
        </p:txBody>
      </p:sp>
      <p:cxnSp>
        <p:nvCxnSpPr>
          <p:cNvPr id="33" name="Google Shape;158;p30">
            <a:extLst>
              <a:ext uri="{FF2B5EF4-FFF2-40B4-BE49-F238E27FC236}">
                <a16:creationId xmlns:a16="http://schemas.microsoft.com/office/drawing/2014/main" id="{D774F3D8-7835-47F5-8236-261B24A81FFE}"/>
              </a:ext>
            </a:extLst>
          </p:cNvPr>
          <p:cNvCxnSpPr>
            <a:cxnSpLocks/>
          </p:cNvCxnSpPr>
          <p:nvPr/>
        </p:nvCxnSpPr>
        <p:spPr>
          <a:xfrm flipH="1">
            <a:off x="2342444" y="178050"/>
            <a:ext cx="14596" cy="3198845"/>
          </a:xfrm>
          <a:prstGeom prst="straightConnector1">
            <a:avLst/>
          </a:prstGeom>
          <a:noFill/>
          <a:ln w="9525" cap="flat" cmpd="sng">
            <a:solidFill>
              <a:schemeClr val="dk2"/>
            </a:solidFill>
            <a:prstDash val="solid"/>
            <a:round/>
            <a:headEnd type="none" w="med" len="med"/>
            <a:tailEnd type="none" w="med" len="med"/>
          </a:ln>
        </p:spPr>
      </p:cxnSp>
      <p:sp>
        <p:nvSpPr>
          <p:cNvPr id="40" name="Google Shape;162;p30">
            <a:extLst>
              <a:ext uri="{FF2B5EF4-FFF2-40B4-BE49-F238E27FC236}">
                <a16:creationId xmlns:a16="http://schemas.microsoft.com/office/drawing/2014/main" id="{5B68C8EA-A8D6-425E-97C3-E4CAD9BE4971}"/>
              </a:ext>
            </a:extLst>
          </p:cNvPr>
          <p:cNvSpPr txBox="1">
            <a:spLocks/>
          </p:cNvSpPr>
          <p:nvPr/>
        </p:nvSpPr>
        <p:spPr>
          <a:xfrm>
            <a:off x="5751370" y="4187185"/>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2800" dirty="0"/>
              <a:t>15-16</a:t>
            </a:r>
          </a:p>
        </p:txBody>
      </p:sp>
      <p:sp>
        <p:nvSpPr>
          <p:cNvPr id="41" name="Google Shape;169;p30">
            <a:extLst>
              <a:ext uri="{FF2B5EF4-FFF2-40B4-BE49-F238E27FC236}">
                <a16:creationId xmlns:a16="http://schemas.microsoft.com/office/drawing/2014/main" id="{E0F9A621-4A05-4B1F-A87B-887A88E13A7F}"/>
              </a:ext>
            </a:extLst>
          </p:cNvPr>
          <p:cNvSpPr txBox="1">
            <a:spLocks/>
          </p:cNvSpPr>
          <p:nvPr/>
        </p:nvSpPr>
        <p:spPr>
          <a:xfrm>
            <a:off x="6818995" y="413483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n-US" b="0" dirty="0"/>
              <a:t>Test and fix bug</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4" name="Google Shape;424;p45"/>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dirty="0">
                <a:solidFill>
                  <a:schemeClr val="lt1"/>
                </a:solidFill>
              </a:rPr>
              <a:t>Thank You</a:t>
            </a:r>
            <a:endParaRPr sz="6000" dirty="0">
              <a:solidFill>
                <a:schemeClr val="lt1"/>
              </a:solidFill>
            </a:endParaRPr>
          </a:p>
        </p:txBody>
      </p:sp>
      <p:cxnSp>
        <p:nvCxnSpPr>
          <p:cNvPr id="425" name="Google Shape;425;p45"/>
          <p:cNvCxnSpPr/>
          <p:nvPr/>
        </p:nvCxnSpPr>
        <p:spPr>
          <a:xfrm rot="10800000">
            <a:off x="-6850" y="2056050"/>
            <a:ext cx="2468700" cy="0"/>
          </a:xfrm>
          <a:prstGeom prst="straightConnector1">
            <a:avLst/>
          </a:prstGeom>
          <a:noFill/>
          <a:ln w="9525" cap="flat" cmpd="sng">
            <a:solidFill>
              <a:schemeClr val="lt1"/>
            </a:solidFill>
            <a:prstDash val="solid"/>
            <a:round/>
            <a:headEnd type="none" w="med" len="med"/>
            <a:tailEnd type="none" w="med" len="med"/>
          </a:ln>
        </p:spPr>
      </p:cxnSp>
      <p:cxnSp>
        <p:nvCxnSpPr>
          <p:cNvPr id="426" name="Google Shape;426;p45"/>
          <p:cNvCxnSpPr/>
          <p:nvPr/>
        </p:nvCxnSpPr>
        <p:spPr>
          <a:xfrm rot="10800000">
            <a:off x="4389425" y="3386102"/>
            <a:ext cx="4747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cxnSp>
        <p:nvCxnSpPr>
          <p:cNvPr id="185" name="Google Shape;185;p32"/>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a:cxnSpLocks/>
          </p:cNvCxnSpPr>
          <p:nvPr/>
        </p:nvCxnSpPr>
        <p:spPr>
          <a:xfrm>
            <a:off x="0" y="2575713"/>
            <a:ext cx="4574400" cy="0"/>
          </a:xfrm>
          <a:prstGeom prst="straightConnector1">
            <a:avLst/>
          </a:prstGeom>
          <a:noFill/>
          <a:ln w="9525" cap="flat" cmpd="sng">
            <a:solidFill>
              <a:schemeClr val="dk1"/>
            </a:solidFill>
            <a:prstDash val="solid"/>
            <a:round/>
            <a:headEnd type="none" w="med" len="med"/>
            <a:tailEnd type="none" w="med" len="med"/>
          </a:ln>
        </p:spPr>
      </p:cxnSp>
      <p:sp>
        <p:nvSpPr>
          <p:cNvPr id="7" name="TextBox 6">
            <a:extLst>
              <a:ext uri="{FF2B5EF4-FFF2-40B4-BE49-F238E27FC236}">
                <a16:creationId xmlns:a16="http://schemas.microsoft.com/office/drawing/2014/main" id="{49D7C66A-CBCD-45DB-B67F-CA554B9FA6F2}"/>
              </a:ext>
            </a:extLst>
          </p:cNvPr>
          <p:cNvSpPr txBox="1"/>
          <p:nvPr/>
        </p:nvSpPr>
        <p:spPr>
          <a:xfrm>
            <a:off x="1145724" y="149627"/>
            <a:ext cx="6748115" cy="923330"/>
          </a:xfrm>
          <a:prstGeom prst="rect">
            <a:avLst/>
          </a:prstGeom>
          <a:noFill/>
        </p:spPr>
        <p:txBody>
          <a:bodyPr wrap="square" rtlCol="0">
            <a:spAutoFit/>
          </a:bodyPr>
          <a:lstStyle/>
          <a:p>
            <a:pPr algn="r"/>
            <a:r>
              <a:rPr lang="en-US" sz="2000" dirty="0">
                <a:solidFill>
                  <a:srgbClr val="0070C0"/>
                </a:solidFill>
              </a:rPr>
              <a:t>Supervised By:</a:t>
            </a:r>
          </a:p>
          <a:p>
            <a:pPr algn="r"/>
            <a:r>
              <a:rPr lang="en-US" sz="2000" dirty="0">
                <a:solidFill>
                  <a:schemeClr val="bg2"/>
                </a:solidFill>
              </a:rPr>
              <a:t>Dr. </a:t>
            </a:r>
            <a:r>
              <a:rPr lang="en-US" sz="2000" dirty="0" err="1">
                <a:solidFill>
                  <a:schemeClr val="bg2"/>
                </a:solidFill>
              </a:rPr>
              <a:t>Ahmedul</a:t>
            </a:r>
            <a:r>
              <a:rPr lang="en-US" sz="2000" dirty="0">
                <a:solidFill>
                  <a:schemeClr val="bg2"/>
                </a:solidFill>
              </a:rPr>
              <a:t> Kabir</a:t>
            </a:r>
          </a:p>
          <a:p>
            <a:pPr algn="r"/>
            <a:r>
              <a:rPr lang="en-US" sz="1400" dirty="0">
                <a:solidFill>
                  <a:schemeClr val="bg2"/>
                </a:solidFill>
              </a:rPr>
              <a:t>Assistant Professor</a:t>
            </a:r>
            <a:r>
              <a:rPr lang="en-US" dirty="0">
                <a:solidFill>
                  <a:schemeClr val="bg2"/>
                </a:solidFill>
              </a:rPr>
              <a:t>	</a:t>
            </a:r>
          </a:p>
        </p:txBody>
      </p:sp>
      <p:pic>
        <p:nvPicPr>
          <p:cNvPr id="8" name="Picture 7">
            <a:extLst>
              <a:ext uri="{FF2B5EF4-FFF2-40B4-BE49-F238E27FC236}">
                <a16:creationId xmlns:a16="http://schemas.microsoft.com/office/drawing/2014/main" id="{988ACD1F-9237-43AD-A7D6-C5ECB377F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594" y="105570"/>
            <a:ext cx="1017667" cy="1290277"/>
          </a:xfrm>
          <a:prstGeom prst="rect">
            <a:avLst/>
          </a:prstGeom>
        </p:spPr>
      </p:pic>
      <p:sp>
        <p:nvSpPr>
          <p:cNvPr id="9" name="TextBox 8">
            <a:extLst>
              <a:ext uri="{FF2B5EF4-FFF2-40B4-BE49-F238E27FC236}">
                <a16:creationId xmlns:a16="http://schemas.microsoft.com/office/drawing/2014/main" id="{A14B0B37-C7C5-4989-B371-E7094C39D24B}"/>
              </a:ext>
            </a:extLst>
          </p:cNvPr>
          <p:cNvSpPr txBox="1"/>
          <p:nvPr/>
        </p:nvSpPr>
        <p:spPr>
          <a:xfrm>
            <a:off x="1460810" y="2657970"/>
            <a:ext cx="6332856" cy="1631216"/>
          </a:xfrm>
          <a:prstGeom prst="rect">
            <a:avLst/>
          </a:prstGeom>
          <a:noFill/>
        </p:spPr>
        <p:txBody>
          <a:bodyPr wrap="square" rtlCol="0">
            <a:spAutoFit/>
          </a:bodyPr>
          <a:lstStyle/>
          <a:p>
            <a:pPr algn="r"/>
            <a:r>
              <a:rPr lang="en-US" sz="2000" dirty="0">
                <a:solidFill>
                  <a:srgbClr val="0070C0"/>
                </a:solidFill>
              </a:rPr>
              <a:t>Submitted By:</a:t>
            </a:r>
          </a:p>
          <a:p>
            <a:pPr algn="r"/>
            <a:r>
              <a:rPr lang="en-US" sz="2000" dirty="0">
                <a:solidFill>
                  <a:schemeClr val="bg2"/>
                </a:solidFill>
              </a:rPr>
              <a:t>Mehedi Hasan Sun(BSSE1025)</a:t>
            </a:r>
          </a:p>
          <a:p>
            <a:pPr algn="r"/>
            <a:endParaRPr lang="en-US" sz="2000" dirty="0">
              <a:solidFill>
                <a:schemeClr val="bg2"/>
              </a:solidFill>
            </a:endParaRPr>
          </a:p>
          <a:p>
            <a:pPr algn="r"/>
            <a:endParaRPr lang="en-US" sz="2000" dirty="0">
              <a:solidFill>
                <a:schemeClr val="bg2"/>
              </a:solidFill>
            </a:endParaRPr>
          </a:p>
          <a:p>
            <a:pPr algn="r"/>
            <a:r>
              <a:rPr lang="en-US" sz="2000" dirty="0">
                <a:solidFill>
                  <a:schemeClr val="bg2"/>
                </a:solidFill>
              </a:rPr>
              <a:t>Abdullah-Al-Jahid(BSSE1030)</a:t>
            </a:r>
          </a:p>
        </p:txBody>
      </p:sp>
      <p:pic>
        <p:nvPicPr>
          <p:cNvPr id="10" name="Picture 9">
            <a:extLst>
              <a:ext uri="{FF2B5EF4-FFF2-40B4-BE49-F238E27FC236}">
                <a16:creationId xmlns:a16="http://schemas.microsoft.com/office/drawing/2014/main" id="{384AB192-DA59-49A8-A0C1-FFFA1436F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4112" y="4049214"/>
            <a:ext cx="949454" cy="958439"/>
          </a:xfrm>
          <a:prstGeom prst="rect">
            <a:avLst/>
          </a:prstGeom>
        </p:spPr>
      </p:pic>
      <p:pic>
        <p:nvPicPr>
          <p:cNvPr id="11" name="Picture 10">
            <a:extLst>
              <a:ext uri="{FF2B5EF4-FFF2-40B4-BE49-F238E27FC236}">
                <a16:creationId xmlns:a16="http://schemas.microsoft.com/office/drawing/2014/main" id="{EA24CA89-F6AC-4A71-AFE6-399002666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594" y="2996592"/>
            <a:ext cx="953972" cy="9539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6919200" cy="1476000"/>
          </a:xfrm>
          <a:prstGeom prst="rect">
            <a:avLst/>
          </a:prstGeom>
        </p:spPr>
        <p:txBody>
          <a:bodyPr spcFirstLastPara="1" wrap="square" lIns="91425" tIns="91425" rIns="91425" bIns="91425" anchor="t" anchorCtr="0">
            <a:noAutofit/>
          </a:bodyPr>
          <a:lstStyle/>
          <a:p>
            <a:pPr marL="152400" indent="0">
              <a:buNone/>
            </a:pPr>
            <a:r>
              <a:rPr lang="en-US" sz="2400" dirty="0"/>
              <a:t>This is an augmented reality-based   android application that will be used for interior designing and decorating. Our application will provide users the option to drag and drop augmented furniture in their room which they are able to see using their phone’s camera. Then users can select the color and texture of furniture and wall, change room lighting.</a:t>
            </a: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00B0F0"/>
                </a:solidFill>
              </a:rPr>
              <a:t>Introduction</a:t>
            </a:r>
            <a:endParaRPr sz="4000" dirty="0">
              <a:solidFill>
                <a:srgbClr val="00B0F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Before </a:t>
            </a:r>
            <a:r>
              <a:rPr lang="en-US" dirty="0" err="1"/>
              <a:t>InDez</a:t>
            </a:r>
            <a:endParaRPr dirty="0"/>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B1D701-1B18-47E9-917F-37D594A0A283}"/>
              </a:ext>
            </a:extLst>
          </p:cNvPr>
          <p:cNvPicPr>
            <a:picLocks noChangeAspect="1"/>
          </p:cNvPicPr>
          <p:nvPr/>
        </p:nvPicPr>
        <p:blipFill>
          <a:blip r:embed="rId2"/>
          <a:stretch>
            <a:fillRect/>
          </a:stretch>
        </p:blipFill>
        <p:spPr>
          <a:xfrm>
            <a:off x="6556918" y="2696282"/>
            <a:ext cx="2408662" cy="2384551"/>
          </a:xfrm>
          <a:prstGeom prst="rect">
            <a:avLst/>
          </a:prstGeom>
        </p:spPr>
      </p:pic>
      <p:sp>
        <p:nvSpPr>
          <p:cNvPr id="7" name="TextBox 6">
            <a:extLst>
              <a:ext uri="{FF2B5EF4-FFF2-40B4-BE49-F238E27FC236}">
                <a16:creationId xmlns:a16="http://schemas.microsoft.com/office/drawing/2014/main" id="{A63A32C2-A6F6-46C8-ADA3-F10B35E57C3B}"/>
              </a:ext>
            </a:extLst>
          </p:cNvPr>
          <p:cNvSpPr txBox="1"/>
          <p:nvPr/>
        </p:nvSpPr>
        <p:spPr>
          <a:xfrm>
            <a:off x="6763455" y="2888932"/>
            <a:ext cx="1109306" cy="738664"/>
          </a:xfrm>
          <a:prstGeom prst="rect">
            <a:avLst/>
          </a:prstGeom>
          <a:noFill/>
        </p:spPr>
        <p:txBody>
          <a:bodyPr wrap="square" rtlCol="0">
            <a:spAutoFit/>
          </a:bodyPr>
          <a:lstStyle/>
          <a:p>
            <a:r>
              <a:rPr lang="en-US" dirty="0"/>
              <a:t>Where to place my furniture?</a:t>
            </a:r>
          </a:p>
        </p:txBody>
      </p:sp>
      <p:pic>
        <p:nvPicPr>
          <p:cNvPr id="9" name="Picture 8">
            <a:extLst>
              <a:ext uri="{FF2B5EF4-FFF2-40B4-BE49-F238E27FC236}">
                <a16:creationId xmlns:a16="http://schemas.microsoft.com/office/drawing/2014/main" id="{55DF94C9-4892-4BC6-B845-E3A9727C9D4C}"/>
              </a:ext>
            </a:extLst>
          </p:cNvPr>
          <p:cNvPicPr>
            <a:picLocks noChangeAspect="1"/>
          </p:cNvPicPr>
          <p:nvPr/>
        </p:nvPicPr>
        <p:blipFill>
          <a:blip r:embed="rId3"/>
          <a:stretch>
            <a:fillRect/>
          </a:stretch>
        </p:blipFill>
        <p:spPr>
          <a:xfrm>
            <a:off x="2639958" y="3009522"/>
            <a:ext cx="3813692" cy="2071311"/>
          </a:xfrm>
          <a:prstGeom prst="rect">
            <a:avLst/>
          </a:prstGeom>
        </p:spPr>
      </p:pic>
      <p:pic>
        <p:nvPicPr>
          <p:cNvPr id="17" name="Picture 16">
            <a:extLst>
              <a:ext uri="{FF2B5EF4-FFF2-40B4-BE49-F238E27FC236}">
                <a16:creationId xmlns:a16="http://schemas.microsoft.com/office/drawing/2014/main" id="{FD4EF882-11B3-4F73-AA60-3E61DA999F5E}"/>
              </a:ext>
            </a:extLst>
          </p:cNvPr>
          <p:cNvPicPr>
            <a:picLocks noChangeAspect="1"/>
          </p:cNvPicPr>
          <p:nvPr/>
        </p:nvPicPr>
        <p:blipFill>
          <a:blip r:embed="rId4"/>
          <a:stretch>
            <a:fillRect/>
          </a:stretch>
        </p:blipFill>
        <p:spPr>
          <a:xfrm>
            <a:off x="6888500" y="0"/>
            <a:ext cx="2180500" cy="2669410"/>
          </a:xfrm>
          <a:prstGeom prst="rect">
            <a:avLst/>
          </a:prstGeom>
        </p:spPr>
      </p:pic>
    </p:spTree>
    <p:extLst>
      <p:ext uri="{BB962C8B-B14F-4D97-AF65-F5344CB8AC3E}">
        <p14:creationId xmlns:p14="http://schemas.microsoft.com/office/powerpoint/2010/main" val="268959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After </a:t>
            </a:r>
            <a:r>
              <a:rPr lang="en-US" dirty="0" err="1"/>
              <a:t>InDez</a:t>
            </a:r>
            <a:endParaRPr dirty="0"/>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94971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E5F18D-7263-48BE-80EA-1036C70CD38F}"/>
              </a:ext>
            </a:extLst>
          </p:cNvPr>
          <p:cNvPicPr>
            <a:picLocks noChangeAspect="1"/>
          </p:cNvPicPr>
          <p:nvPr/>
        </p:nvPicPr>
        <p:blipFill>
          <a:blip r:embed="rId2"/>
          <a:stretch>
            <a:fillRect/>
          </a:stretch>
        </p:blipFill>
        <p:spPr>
          <a:xfrm>
            <a:off x="2599541" y="3009522"/>
            <a:ext cx="3854109" cy="2071311"/>
          </a:xfrm>
          <a:prstGeom prst="rect">
            <a:avLst/>
          </a:prstGeom>
        </p:spPr>
      </p:pic>
      <p:pic>
        <p:nvPicPr>
          <p:cNvPr id="9" name="Picture 8">
            <a:extLst>
              <a:ext uri="{FF2B5EF4-FFF2-40B4-BE49-F238E27FC236}">
                <a16:creationId xmlns:a16="http://schemas.microsoft.com/office/drawing/2014/main" id="{53E2E0FB-FE23-42F7-A3DC-DDF6A4D2464B}"/>
              </a:ext>
            </a:extLst>
          </p:cNvPr>
          <p:cNvPicPr>
            <a:picLocks noChangeAspect="1"/>
          </p:cNvPicPr>
          <p:nvPr/>
        </p:nvPicPr>
        <p:blipFill>
          <a:blip r:embed="rId3"/>
          <a:stretch>
            <a:fillRect/>
          </a:stretch>
        </p:blipFill>
        <p:spPr>
          <a:xfrm>
            <a:off x="6453650" y="3009522"/>
            <a:ext cx="2690350" cy="1971339"/>
          </a:xfrm>
          <a:prstGeom prst="rect">
            <a:avLst/>
          </a:prstGeom>
        </p:spPr>
      </p:pic>
    </p:spTree>
    <p:extLst>
      <p:ext uri="{BB962C8B-B14F-4D97-AF65-F5344CB8AC3E}">
        <p14:creationId xmlns:p14="http://schemas.microsoft.com/office/powerpoint/2010/main" val="3426357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Scope of the Project</a:t>
            </a:r>
            <a:endParaRPr dirty="0"/>
          </a:p>
        </p:txBody>
      </p:sp>
      <p:sp>
        <p:nvSpPr>
          <p:cNvPr id="397" name="Google Shape;397;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398" name="Google Shape;398;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878680156"/>
      </p:ext>
    </p:extLst>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273</Words>
  <Application>Microsoft Office PowerPoint</Application>
  <PresentationFormat>On-screen Show (16:9)</PresentationFormat>
  <Paragraphs>63</Paragraphs>
  <Slides>15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Exo 2</vt:lpstr>
      <vt:lpstr>Arial</vt:lpstr>
      <vt:lpstr>Roboto Condensed Light</vt:lpstr>
      <vt:lpstr>Fira Sans Extra Condensed Medium</vt:lpstr>
      <vt:lpstr>Squada One</vt:lpstr>
      <vt:lpstr>Tech Newsletter by Slidesgo</vt:lpstr>
      <vt:lpstr>InDez             -An augmented reality-based application</vt:lpstr>
      <vt:lpstr>PowerPoint Presentation</vt:lpstr>
      <vt:lpstr>Introduction</vt:lpstr>
      <vt:lpstr>Introduction</vt:lpstr>
      <vt:lpstr>Before InDez</vt:lpstr>
      <vt:lpstr>PowerPoint Presentation</vt:lpstr>
      <vt:lpstr>After InDez</vt:lpstr>
      <vt:lpstr>PowerPoint Presentation</vt:lpstr>
      <vt:lpstr>Scope of the Project</vt:lpstr>
      <vt:lpstr>PowerPoint Presentation</vt:lpstr>
      <vt:lpstr>Motivation</vt:lpstr>
      <vt:lpstr>PowerPoint Presentation</vt:lpstr>
      <vt:lpstr>Work Plan</vt:lpstr>
      <vt:lpstr>Work Plan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InDez             -An augmented reality-based application</dc:title>
  <dc:creator>Mehedi Sun</dc:creator>
  <cp:lastModifiedBy>Mehedi Sun</cp:lastModifiedBy>
  <cp:revision>8</cp:revision>
  <dcterms:modified xsi:type="dcterms:W3CDTF">2020-02-24T08:14:45Z</dcterms:modified>
</cp:coreProperties>
</file>